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8"/>
  </p:notesMasterIdLst>
  <p:sldIdLst>
    <p:sldId id="256" r:id="rId2"/>
    <p:sldId id="269" r:id="rId3"/>
    <p:sldId id="259" r:id="rId4"/>
    <p:sldId id="260" r:id="rId5"/>
    <p:sldId id="261" r:id="rId6"/>
    <p:sldId id="262" r:id="rId7"/>
    <p:sldId id="257" r:id="rId8"/>
    <p:sldId id="263" r:id="rId9"/>
    <p:sldId id="264" r:id="rId10"/>
    <p:sldId id="265" r:id="rId11"/>
    <p:sldId id="266" r:id="rId12"/>
    <p:sldId id="267" r:id="rId13"/>
    <p:sldId id="271" r:id="rId14"/>
    <p:sldId id="268" r:id="rId15"/>
    <p:sldId id="270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920068FA-0054-47F1-8233-16B9B208F191}">
          <p14:sldIdLst>
            <p14:sldId id="256"/>
          </p14:sldIdLst>
        </p14:section>
        <p14:section name="Sección sin título" id="{0CD3B86E-118C-413B-B9F7-24C9C58954A2}">
          <p14:sldIdLst>
            <p14:sldId id="269"/>
            <p14:sldId id="259"/>
            <p14:sldId id="260"/>
            <p14:sldId id="261"/>
            <p14:sldId id="262"/>
            <p14:sldId id="257"/>
            <p14:sldId id="263"/>
            <p14:sldId id="264"/>
            <p14:sldId id="265"/>
            <p14:sldId id="266"/>
            <p14:sldId id="267"/>
            <p14:sldId id="271"/>
            <p14:sldId id="268"/>
            <p14:sldId id="270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AC9"/>
    <a:srgbClr val="A5B592"/>
    <a:srgbClr val="FAFAFA"/>
    <a:srgbClr val="373545"/>
    <a:srgbClr val="009999"/>
    <a:srgbClr val="FFFF99"/>
    <a:srgbClr val="FFFFCC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DD93E6-EC4E-4BF5-9B66-38B0DB48D015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22F9A1-1AC3-420C-83B6-45D4EAA204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4707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97351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5951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874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5175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1547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21096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65660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2552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1587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37300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6842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E64B3F4-D2C3-4CFE-84FD-28FAC9C752E1}" type="datetimeFigureOut">
              <a:rPr lang="es-MX" smtClean="0"/>
              <a:t>19/06/2019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34F45032-33C5-45EC-9367-5906CCD3FCA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493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ein.com.mx/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www.shein.com.mx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B45A82B8-1457-448B-8356-E909EEA2BE18}"/>
              </a:ext>
            </a:extLst>
          </p:cNvPr>
          <p:cNvSpPr txBox="1"/>
          <p:nvPr/>
        </p:nvSpPr>
        <p:spPr>
          <a:xfrm>
            <a:off x="98738" y="4623167"/>
            <a:ext cx="32962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EFAC9"/>
                </a:solidFill>
                <a:latin typeface="Century725 Cn BT" panose="02040506070705020204" pitchFamily="18" charset="0"/>
              </a:rPr>
              <a:t>Eugenio Alba García     </a:t>
            </a:r>
          </a:p>
          <a:p>
            <a:r>
              <a:rPr lang="es-MX" sz="2000" dirty="0">
                <a:solidFill>
                  <a:srgbClr val="FEFAC9"/>
                </a:solidFill>
                <a:latin typeface="Century725 Cn BT" panose="02040506070705020204" pitchFamily="18" charset="0"/>
              </a:rPr>
              <a:t>Stacy Cristel Sierra Huerta</a:t>
            </a:r>
          </a:p>
          <a:p>
            <a:r>
              <a:rPr lang="es-MX" sz="2000" dirty="0">
                <a:solidFill>
                  <a:srgbClr val="FEFAC9"/>
                </a:solidFill>
                <a:latin typeface="Century725 Cn BT" panose="02040506070705020204" pitchFamily="18" charset="0"/>
              </a:rPr>
              <a:t>Juan Andrés Argueta Bermúdez</a:t>
            </a:r>
          </a:p>
          <a:p>
            <a:r>
              <a:rPr lang="es-MX" sz="2000" dirty="0">
                <a:solidFill>
                  <a:srgbClr val="FEFAC9"/>
                </a:solidFill>
                <a:latin typeface="Century725 Cn BT" panose="02040506070705020204" pitchFamily="18" charset="0"/>
              </a:rPr>
              <a:t>Vanessa Hernández Serrano </a:t>
            </a:r>
          </a:p>
          <a:p>
            <a:endParaRPr lang="es-MX" sz="2000" dirty="0">
              <a:solidFill>
                <a:srgbClr val="FEFAC9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7B6A353-7710-4E6F-B2A5-4AA220B15916}"/>
              </a:ext>
            </a:extLst>
          </p:cNvPr>
          <p:cNvSpPr txBox="1"/>
          <p:nvPr/>
        </p:nvSpPr>
        <p:spPr>
          <a:xfrm>
            <a:off x="3468024" y="4623167"/>
            <a:ext cx="30575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rgbClr val="FEFAC9"/>
                </a:solidFill>
                <a:latin typeface="Century725 Cn BT" panose="02040506070705020204" pitchFamily="18" charset="0"/>
              </a:rPr>
              <a:t>15001702</a:t>
            </a:r>
          </a:p>
          <a:p>
            <a:r>
              <a:rPr lang="es-MX" sz="2000" dirty="0">
                <a:solidFill>
                  <a:srgbClr val="FEFAC9"/>
                </a:solidFill>
                <a:latin typeface="Century725 Cn BT" panose="02040506070705020204" pitchFamily="18" charset="0"/>
              </a:rPr>
              <a:t>16002555</a:t>
            </a:r>
          </a:p>
          <a:p>
            <a:r>
              <a:rPr lang="es-MX" sz="2000" dirty="0">
                <a:solidFill>
                  <a:srgbClr val="FEFAC9"/>
                </a:solidFill>
                <a:latin typeface="Century725 Cn BT" panose="02040506070705020204" pitchFamily="18" charset="0"/>
              </a:rPr>
              <a:t>16002557</a:t>
            </a:r>
          </a:p>
          <a:p>
            <a:r>
              <a:rPr lang="es-MX" sz="2000" dirty="0">
                <a:solidFill>
                  <a:srgbClr val="FEFAC9"/>
                </a:solidFill>
                <a:latin typeface="Century725 Cn BT" panose="02040506070705020204" pitchFamily="18" charset="0"/>
              </a:rPr>
              <a:t>16002047</a:t>
            </a:r>
          </a:p>
          <a:p>
            <a:endParaRPr lang="es-MX" sz="2000" dirty="0">
              <a:solidFill>
                <a:srgbClr val="FEFAC9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6C0E630-7FC5-406F-B55F-6088DB168C67}"/>
              </a:ext>
            </a:extLst>
          </p:cNvPr>
          <p:cNvSpPr/>
          <p:nvPr/>
        </p:nvSpPr>
        <p:spPr>
          <a:xfrm>
            <a:off x="366593" y="1662545"/>
            <a:ext cx="5535041" cy="18397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s-MX" sz="2800" dirty="0">
                <a:solidFill>
                  <a:srgbClr val="FEFAC9"/>
                </a:solidFill>
                <a:latin typeface="Century725 Cn BT" panose="02040506070705020204" pitchFamily="18" charset="0"/>
                <a:ea typeface="Droid Sans Fallback"/>
                <a:cs typeface="Times New Roman" panose="02020603050405020304" pitchFamily="18" charset="0"/>
              </a:rPr>
              <a:t>Materia: Desarrollo de Aplicaciones Web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s-MX" sz="2800" dirty="0">
                <a:solidFill>
                  <a:srgbClr val="FEFAC9"/>
                </a:solidFill>
                <a:effectLst/>
                <a:latin typeface="Century725 Cn BT" panose="02040506070705020204" pitchFamily="18" charset="0"/>
                <a:ea typeface="Droid Sans Fallback"/>
                <a:cs typeface="Times New Roman" panose="02020603050405020304" pitchFamily="18" charset="0"/>
              </a:rPr>
              <a:t>Integra</a:t>
            </a:r>
            <a:r>
              <a:rPr lang="es-MX" sz="2800" dirty="0">
                <a:solidFill>
                  <a:srgbClr val="FEFAC9"/>
                </a:solidFill>
                <a:latin typeface="Century725 Cn BT" panose="02040506070705020204" pitchFamily="18" charset="0"/>
                <a:ea typeface="Droid Sans Fallback"/>
                <a:cs typeface="Times New Roman" panose="02020603050405020304" pitchFamily="18" charset="0"/>
              </a:rPr>
              <a:t>dora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s-MX" sz="2800" dirty="0">
                <a:solidFill>
                  <a:srgbClr val="FEFAC9"/>
                </a:solidFill>
                <a:latin typeface="Century725 Cn BT" panose="02040506070705020204" pitchFamily="18" charset="0"/>
                <a:ea typeface="Droid Sans Fallback"/>
                <a:cs typeface="Times New Roman" panose="02020603050405020304" pitchFamily="18" charset="0"/>
              </a:rPr>
              <a:t>Administración de proyectos</a:t>
            </a: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endParaRPr lang="es-MX" sz="1600" dirty="0">
              <a:solidFill>
                <a:srgbClr val="FEFAC9"/>
              </a:solidFill>
              <a:effectLst/>
              <a:latin typeface="Century725 Cn BT" panose="02040506070705020204" pitchFamily="18" charset="0"/>
              <a:ea typeface="Droid Sans Fallback"/>
              <a:cs typeface="Times New Roman" panose="02020603050405020304" pitchFamily="18" charset="0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125F2EC1-3531-4E51-BF7F-166AA1B79F96}"/>
              </a:ext>
            </a:extLst>
          </p:cNvPr>
          <p:cNvSpPr/>
          <p:nvPr/>
        </p:nvSpPr>
        <p:spPr>
          <a:xfrm>
            <a:off x="9821769" y="5164373"/>
            <a:ext cx="1951176" cy="5488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s-MX" sz="2800" dirty="0">
                <a:solidFill>
                  <a:srgbClr val="A5B592"/>
                </a:solidFill>
                <a:latin typeface="Century725 Cn BT" panose="02040506070705020204" pitchFamily="18" charset="0"/>
                <a:ea typeface="Droid Sans Fallback"/>
                <a:cs typeface="Times New Roman" panose="02020603050405020304" pitchFamily="18" charset="0"/>
              </a:rPr>
              <a:t>16 junio 2019</a:t>
            </a:r>
            <a:endParaRPr lang="es-MX" sz="1600" dirty="0">
              <a:solidFill>
                <a:srgbClr val="A5B592"/>
              </a:solidFill>
              <a:effectLst/>
              <a:latin typeface="Century725 Cn BT" panose="02040506070705020204" pitchFamily="18" charset="0"/>
              <a:ea typeface="Droid Sans Fallback"/>
              <a:cs typeface="Times New Roman" panose="02020603050405020304" pitchFamily="18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541C4EA-8D44-46DF-8B74-9A5CBDA194F8}"/>
              </a:ext>
            </a:extLst>
          </p:cNvPr>
          <p:cNvSpPr/>
          <p:nvPr/>
        </p:nvSpPr>
        <p:spPr>
          <a:xfrm>
            <a:off x="85478" y="3708644"/>
            <a:ext cx="4825360" cy="5488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s-MX" sz="2800" dirty="0">
                <a:solidFill>
                  <a:srgbClr val="FEFAC9"/>
                </a:solidFill>
                <a:latin typeface="Century725 Cn BT" panose="02040506070705020204" pitchFamily="18" charset="0"/>
                <a:ea typeface="Droid Sans Fallback"/>
                <a:cs typeface="Times New Roman" panose="02020603050405020304" pitchFamily="18" charset="0"/>
              </a:rPr>
              <a:t>Profesor: Rodolfo Martínez Puente </a:t>
            </a:r>
            <a:endParaRPr lang="es-MX" sz="1600" dirty="0">
              <a:solidFill>
                <a:srgbClr val="FEFAC9"/>
              </a:solidFill>
              <a:effectLst/>
              <a:latin typeface="Century725 Cn BT" panose="02040506070705020204" pitchFamily="18" charset="0"/>
              <a:ea typeface="Droid Sans Fallback"/>
              <a:cs typeface="Times New Roman" panose="02020603050405020304" pitchFamily="18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F350393-BD34-4708-99D9-88E1D64332E8}"/>
              </a:ext>
            </a:extLst>
          </p:cNvPr>
          <p:cNvSpPr txBox="1"/>
          <p:nvPr/>
        </p:nvSpPr>
        <p:spPr>
          <a:xfrm>
            <a:off x="98738" y="893104"/>
            <a:ext cx="27943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4400" dirty="0">
                <a:solidFill>
                  <a:srgbClr val="FEFAC9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Los Stacys</a:t>
            </a:r>
          </a:p>
        </p:txBody>
      </p:sp>
      <p:pic>
        <p:nvPicPr>
          <p:cNvPr id="4" name="Imagen 3" descr="Imagen que contiene persona, ropa, cielo, exterior&#10;&#10;Descripción generada con confianza muy alta">
            <a:extLst>
              <a:ext uri="{FF2B5EF4-FFF2-40B4-BE49-F238E27FC236}">
                <a16:creationId xmlns:a16="http://schemas.microsoft.com/office/drawing/2014/main" id="{986BD3AA-8654-4154-98E2-0C27212DB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20196" y="233974"/>
            <a:ext cx="6000000" cy="2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217405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5B1D46A-9470-4AEA-A8B3-7243341294C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75708" y="2299730"/>
            <a:ext cx="6908801" cy="2216727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C9B19DD-F59F-43FD-8E92-4945CD603F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33454" y="4590173"/>
            <a:ext cx="7602620" cy="2267827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ABF2B8C-4CCD-4E01-A160-1B8D0A47346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0435" y="0"/>
            <a:ext cx="7786256" cy="221672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7EEC54A-58FD-44F8-9723-9BF2FC17F26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30108" y="5724086"/>
            <a:ext cx="2198254" cy="83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88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A1090C65-23A4-44FA-ABE0-9B98205DD43D}"/>
              </a:ext>
            </a:extLst>
          </p:cNvPr>
          <p:cNvSpPr/>
          <p:nvPr/>
        </p:nvSpPr>
        <p:spPr>
          <a:xfrm rot="20157952">
            <a:off x="1661133" y="3167390"/>
            <a:ext cx="88697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b="1" dirty="0">
                <a:solidFill>
                  <a:srgbClr val="00000A"/>
                </a:solidFill>
                <a:latin typeface="Century725 Cn BT" panose="02040506070705020204" pitchFamily="18" charset="0"/>
                <a:ea typeface="Droid Sans Fallback"/>
              </a:rPr>
              <a:t>La forma de realizar la transacción ha sido sencilla o complicada</a:t>
            </a:r>
            <a:endParaRPr lang="es-MX" sz="2800" b="1" dirty="0">
              <a:latin typeface="Century725 Cn BT" panose="020405060707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0301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4363BF0-187A-441B-89BD-3EF4EE5B7F0A}"/>
              </a:ext>
            </a:extLst>
          </p:cNvPr>
          <p:cNvSpPr/>
          <p:nvPr/>
        </p:nvSpPr>
        <p:spPr>
          <a:xfrm>
            <a:off x="2868495" y="150213"/>
            <a:ext cx="44502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dirty="0">
                <a:solidFill>
                  <a:srgbClr val="00000A"/>
                </a:solidFill>
                <a:latin typeface="Century725 Cn BT" panose="02040506070705020204" pitchFamily="18" charset="0"/>
              </a:rPr>
              <a:t>Análisis del diseño del sitio web</a:t>
            </a:r>
            <a:endParaRPr lang="es-MX" sz="2800" dirty="0">
              <a:latin typeface="Century725 Cn BT" panose="02040506070705020204" pitchFamily="18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6D9AC30-3CE6-48B9-B821-D8BA618F23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879763"/>
            <a:ext cx="12192000" cy="5098473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3183611-BB6E-49FD-B3DF-6994CC43E4A9}"/>
              </a:ext>
            </a:extLst>
          </p:cNvPr>
          <p:cNvSpPr/>
          <p:nvPr/>
        </p:nvSpPr>
        <p:spPr>
          <a:xfrm>
            <a:off x="5794783" y="6290182"/>
            <a:ext cx="40671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>
                <a:solidFill>
                  <a:srgbClr val="00000A"/>
                </a:solidFill>
                <a:latin typeface="Century725 Cn BT" panose="02040506070705020204" pitchFamily="18" charset="0"/>
              </a:rPr>
              <a:t>Contiene un foro en la aplicación para celular</a:t>
            </a:r>
            <a:endParaRPr lang="es-MX" dirty="0">
              <a:latin typeface="Century725 Cn BT" panose="02040506070705020204" pitchFamily="18" charset="0"/>
            </a:endParaRP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439658A-7A41-41EE-9F20-1BE4D9AD656E}"/>
              </a:ext>
            </a:extLst>
          </p:cNvPr>
          <p:cNvCxnSpPr/>
          <p:nvPr/>
        </p:nvCxnSpPr>
        <p:spPr>
          <a:xfrm flipH="1" flipV="1">
            <a:off x="2410691" y="673433"/>
            <a:ext cx="457804" cy="370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B5183753-C5E4-4F20-B9B6-AFCAD5A4FBD0}"/>
              </a:ext>
            </a:extLst>
          </p:cNvPr>
          <p:cNvSpPr txBox="1"/>
          <p:nvPr/>
        </p:nvSpPr>
        <p:spPr>
          <a:xfrm rot="20132851">
            <a:off x="1769527" y="374975"/>
            <a:ext cx="9925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>
                <a:latin typeface="Adobe Ming Std L" panose="02020300000000000000" pitchFamily="18" charset="-128"/>
                <a:ea typeface="Adobe Ming Std L" panose="02020300000000000000" pitchFamily="18" charset="-128"/>
              </a:rPr>
              <a:t>#F7F8FA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AC5DBFDC-FFE6-49F0-9675-7A6E23015899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3165138" y="4248731"/>
            <a:ext cx="871153" cy="1907108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CAC6A86-F664-44E7-9F87-08789B14EA21}"/>
              </a:ext>
            </a:extLst>
          </p:cNvPr>
          <p:cNvSpPr txBox="1"/>
          <p:nvPr/>
        </p:nvSpPr>
        <p:spPr>
          <a:xfrm rot="20132851">
            <a:off x="2212479" y="6208379"/>
            <a:ext cx="9973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dobe Ming Std L" panose="02020300000000000000" pitchFamily="18" charset="-128"/>
                <a:ea typeface="Adobe Ming Std L" panose="02020300000000000000" pitchFamily="18" charset="-128"/>
              </a:rPr>
              <a:t>#FCEA09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30E2C128-34B4-4159-822D-F52195E29184}"/>
              </a:ext>
            </a:extLst>
          </p:cNvPr>
          <p:cNvCxnSpPr/>
          <p:nvPr/>
        </p:nvCxnSpPr>
        <p:spPr>
          <a:xfrm flipH="1" flipV="1">
            <a:off x="7957127" y="1518561"/>
            <a:ext cx="457804" cy="370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878516A-D616-4543-8270-F89FCCBB5AE9}"/>
              </a:ext>
            </a:extLst>
          </p:cNvPr>
          <p:cNvSpPr txBox="1"/>
          <p:nvPr/>
        </p:nvSpPr>
        <p:spPr>
          <a:xfrm rot="20132851">
            <a:off x="7289851" y="1204290"/>
            <a:ext cx="9476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>
                <a:latin typeface="Adobe Ming Std L" panose="02020300000000000000" pitchFamily="18" charset="-128"/>
                <a:ea typeface="Adobe Ming Std L" panose="02020300000000000000" pitchFamily="18" charset="-128"/>
              </a:rPr>
              <a:t>#F6F2F1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ADEC3539-DF4E-4E60-9E14-EF824436CCA2}"/>
              </a:ext>
            </a:extLst>
          </p:cNvPr>
          <p:cNvCxnSpPr>
            <a:cxnSpLocks/>
          </p:cNvCxnSpPr>
          <p:nvPr/>
        </p:nvCxnSpPr>
        <p:spPr>
          <a:xfrm flipH="1" flipV="1">
            <a:off x="1145309" y="591460"/>
            <a:ext cx="935207" cy="8007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2211030-DB3B-4A2B-98C4-C67E3627D755}"/>
              </a:ext>
            </a:extLst>
          </p:cNvPr>
          <p:cNvSpPr txBox="1"/>
          <p:nvPr/>
        </p:nvSpPr>
        <p:spPr>
          <a:xfrm rot="20132851">
            <a:off x="618954" y="236203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>
                <a:latin typeface="Adobe Ming Std L" panose="02020300000000000000" pitchFamily="18" charset="-128"/>
                <a:ea typeface="Adobe Ming Std L" panose="02020300000000000000" pitchFamily="18" charset="-128"/>
              </a:rPr>
              <a:t>#FF9EAE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E0B83E74-E0AD-4490-AEDC-5D743485CDCE}"/>
              </a:ext>
            </a:extLst>
          </p:cNvPr>
          <p:cNvCxnSpPr>
            <a:cxnSpLocks/>
          </p:cNvCxnSpPr>
          <p:nvPr/>
        </p:nvCxnSpPr>
        <p:spPr>
          <a:xfrm flipV="1">
            <a:off x="11698458" y="411823"/>
            <a:ext cx="0" cy="1043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9C7F4C3B-75CB-4ED6-A456-0CDA9D1918C7}"/>
              </a:ext>
            </a:extLst>
          </p:cNvPr>
          <p:cNvSpPr txBox="1"/>
          <p:nvPr/>
        </p:nvSpPr>
        <p:spPr>
          <a:xfrm>
            <a:off x="11116731" y="104046"/>
            <a:ext cx="9525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>
                <a:latin typeface="Adobe Ming Std L" panose="02020300000000000000" pitchFamily="18" charset="-128"/>
                <a:ea typeface="Adobe Ming Std L" panose="02020300000000000000" pitchFamily="18" charset="-128"/>
              </a:rPr>
              <a:t>#1E1D1F</a:t>
            </a: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1CD17C9C-9473-4247-A841-0A6FA0A0A1EC}"/>
              </a:ext>
            </a:extLst>
          </p:cNvPr>
          <p:cNvSpPr/>
          <p:nvPr/>
        </p:nvSpPr>
        <p:spPr>
          <a:xfrm>
            <a:off x="2410691" y="2733964"/>
            <a:ext cx="1016000" cy="16625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E9CF73DA-CD7B-44E5-B30F-916085B850FC}"/>
              </a:ext>
            </a:extLst>
          </p:cNvPr>
          <p:cNvSpPr/>
          <p:nvPr/>
        </p:nvSpPr>
        <p:spPr>
          <a:xfrm>
            <a:off x="10307781" y="2567710"/>
            <a:ext cx="1016000" cy="16625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FD1ADFA1-1241-446D-8005-D1367C85D89A}"/>
              </a:ext>
            </a:extLst>
          </p:cNvPr>
          <p:cNvSpPr/>
          <p:nvPr/>
        </p:nvSpPr>
        <p:spPr>
          <a:xfrm>
            <a:off x="7743703" y="97883"/>
            <a:ext cx="3159603" cy="341580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s-MX" sz="1600" dirty="0">
                <a:solidFill>
                  <a:sysClr val="windowText" lastClr="000000"/>
                </a:solidFill>
                <a:latin typeface="Century725 Cn BT" panose="02040506070705020204" pitchFamily="18" charset="0"/>
              </a:rPr>
              <a:t>Arial, </a:t>
            </a:r>
            <a:r>
              <a:rPr lang="es-MX" sz="1600" dirty="0" err="1">
                <a:solidFill>
                  <a:sysClr val="windowText" lastClr="000000"/>
                </a:solidFill>
                <a:latin typeface="Century725 Cn BT" panose="02040506070705020204" pitchFamily="18" charset="0"/>
              </a:rPr>
              <a:t>Helvetica</a:t>
            </a:r>
            <a:r>
              <a:rPr lang="es-MX" sz="1600" dirty="0">
                <a:solidFill>
                  <a:sysClr val="windowText" lastClr="000000"/>
                </a:solidFill>
                <a:latin typeface="Century725 Cn BT" panose="02040506070705020204" pitchFamily="18" charset="0"/>
              </a:rPr>
              <a:t>, </a:t>
            </a:r>
            <a:r>
              <a:rPr lang="es-MX" sz="1600" dirty="0" err="1">
                <a:solidFill>
                  <a:sysClr val="windowText" lastClr="000000"/>
                </a:solidFill>
                <a:latin typeface="Century725 Cn BT" panose="02040506070705020204" pitchFamily="18" charset="0"/>
              </a:rPr>
              <a:t>sans-serif</a:t>
            </a:r>
            <a:endParaRPr lang="es-MX" sz="1600" dirty="0">
              <a:solidFill>
                <a:sysClr val="windowText" lastClr="000000"/>
              </a:solidFill>
              <a:latin typeface="Century725 Cn BT" panose="02040506070705020204" pitchFamily="18" charset="0"/>
            </a:endParaRPr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4FC22119-F251-4807-ABC8-9F6DB45B08DD}"/>
              </a:ext>
            </a:extLst>
          </p:cNvPr>
          <p:cNvSpPr/>
          <p:nvPr/>
        </p:nvSpPr>
        <p:spPr>
          <a:xfrm>
            <a:off x="8845535" y="502643"/>
            <a:ext cx="1890670" cy="341580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s-MX" sz="1600" dirty="0">
                <a:solidFill>
                  <a:sysClr val="windowText" lastClr="000000"/>
                </a:solidFill>
                <a:latin typeface="Century725 Cn BT" panose="02040506070705020204" pitchFamily="18" charset="0"/>
              </a:rPr>
              <a:t>12 </a:t>
            </a:r>
            <a:r>
              <a:rPr lang="es-MX" sz="1600" dirty="0" err="1">
                <a:solidFill>
                  <a:sysClr val="windowText" lastClr="000000"/>
                </a:solidFill>
                <a:latin typeface="Century725 Cn BT" panose="02040506070705020204" pitchFamily="18" charset="0"/>
              </a:rPr>
              <a:t>px</a:t>
            </a:r>
            <a:r>
              <a:rPr lang="es-MX" sz="1600" dirty="0">
                <a:solidFill>
                  <a:sysClr val="windowText" lastClr="000000"/>
                </a:solidFill>
                <a:latin typeface="Century725 Cn BT" panose="02040506070705020204" pitchFamily="18" charset="0"/>
              </a:rPr>
              <a:t>, 14 </a:t>
            </a:r>
            <a:r>
              <a:rPr lang="es-MX" sz="1600" dirty="0" err="1">
                <a:solidFill>
                  <a:sysClr val="windowText" lastClr="000000"/>
                </a:solidFill>
                <a:latin typeface="Century725 Cn BT" panose="02040506070705020204" pitchFamily="18" charset="0"/>
              </a:rPr>
              <a:t>px</a:t>
            </a:r>
            <a:r>
              <a:rPr lang="es-MX" sz="1600" dirty="0">
                <a:solidFill>
                  <a:sysClr val="windowText" lastClr="000000"/>
                </a:solidFill>
                <a:latin typeface="Century725 Cn BT" panose="02040506070705020204" pitchFamily="18" charset="0"/>
              </a:rPr>
              <a:t>, 18 </a:t>
            </a:r>
            <a:r>
              <a:rPr lang="es-MX" sz="1600" dirty="0" err="1">
                <a:solidFill>
                  <a:sysClr val="windowText" lastClr="000000"/>
                </a:solidFill>
                <a:latin typeface="Century725 Cn BT" panose="02040506070705020204" pitchFamily="18" charset="0"/>
              </a:rPr>
              <a:t>px</a:t>
            </a:r>
            <a:endParaRPr lang="es-MX" sz="1600" dirty="0">
              <a:solidFill>
                <a:sysClr val="windowText" lastClr="000000"/>
              </a:solidFill>
              <a:latin typeface="Century725 Cn BT" panose="020405060707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25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9048BB5-EA47-4DC3-B2A6-E1A2737E9DC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39854" y="3846215"/>
            <a:ext cx="7204364" cy="29226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00DCA54C-EA11-4E33-8F6E-2A0E067C44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7018" y="535501"/>
            <a:ext cx="6253018" cy="31197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943E235-13C2-4278-B398-D836BBB388F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19273" y="1041837"/>
            <a:ext cx="5523346" cy="238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447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E3699180-35C8-46E5-A95E-B722E1C99B1B}"/>
              </a:ext>
            </a:extLst>
          </p:cNvPr>
          <p:cNvSpPr/>
          <p:nvPr/>
        </p:nvSpPr>
        <p:spPr>
          <a:xfrm>
            <a:off x="1344496" y="285717"/>
            <a:ext cx="186781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3200" dirty="0">
                <a:solidFill>
                  <a:srgbClr val="00000A"/>
                </a:solidFill>
                <a:latin typeface="Century725 Cn BT" panose="02040506070705020204" pitchFamily="18" charset="0"/>
              </a:rPr>
              <a:t>Conclusión</a:t>
            </a:r>
            <a:endParaRPr lang="es-MX" sz="3200" dirty="0">
              <a:latin typeface="Century725 Cn BT" panose="02040506070705020204" pitchFamily="18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BE3A099-A1AC-4622-91BF-5E720A3E0BD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2655" y="1055847"/>
            <a:ext cx="11314546" cy="474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79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BDA8F3A-771C-4D0A-AF31-353E2894E852}"/>
              </a:ext>
            </a:extLst>
          </p:cNvPr>
          <p:cNvSpPr/>
          <p:nvPr/>
        </p:nvSpPr>
        <p:spPr>
          <a:xfrm>
            <a:off x="608436" y="2069629"/>
            <a:ext cx="6737743" cy="19671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s-MX" sz="11500" dirty="0" err="1">
                <a:solidFill>
                  <a:srgbClr val="FEFAC9"/>
                </a:solidFill>
                <a:effectLst/>
                <a:latin typeface="Century725 Cn BT" panose="02040506070705020204" pitchFamily="18" charset="0"/>
                <a:ea typeface="Droid Sans Fallback"/>
                <a:cs typeface="Times New Roman" panose="02020603050405020304" pitchFamily="18" charset="0"/>
              </a:rPr>
              <a:t>Bibliografia</a:t>
            </a:r>
            <a:endParaRPr lang="es-MX" sz="7200" dirty="0">
              <a:solidFill>
                <a:srgbClr val="FEFAC9"/>
              </a:solidFill>
              <a:effectLst/>
              <a:latin typeface="Century725 Cn BT" panose="02040506070705020204" pitchFamily="18" charset="0"/>
              <a:ea typeface="Droid Sans Fallback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2F7D24D-7C8C-4862-9EFF-12934E8FDB13}"/>
              </a:ext>
            </a:extLst>
          </p:cNvPr>
          <p:cNvSpPr/>
          <p:nvPr/>
        </p:nvSpPr>
        <p:spPr>
          <a:xfrm>
            <a:off x="9415539" y="4648261"/>
            <a:ext cx="24864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MX" dirty="0">
                <a:solidFill>
                  <a:schemeClr val="tx1">
                    <a:lumMod val="95000"/>
                    <a:lumOff val="5000"/>
                  </a:schemeClr>
                </a:solidFill>
                <a:latin typeface="Century725 Cn BT" panose="020405060707050202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https://www.shein.com.mx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Century725 Cn BT" panose="020405060707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5567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BDA8F3A-771C-4D0A-AF31-353E2894E852}"/>
              </a:ext>
            </a:extLst>
          </p:cNvPr>
          <p:cNvSpPr/>
          <p:nvPr/>
        </p:nvSpPr>
        <p:spPr>
          <a:xfrm>
            <a:off x="1352229" y="2069629"/>
            <a:ext cx="5250155" cy="19671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s-MX" sz="11500" dirty="0">
                <a:solidFill>
                  <a:srgbClr val="FEFAC9"/>
                </a:solidFill>
                <a:latin typeface="Century725 Cn BT" panose="02040506070705020204" pitchFamily="18" charset="0"/>
                <a:ea typeface="Droid Sans Fallback"/>
                <a:cs typeface="Times New Roman" panose="02020603050405020304" pitchFamily="18" charset="0"/>
              </a:rPr>
              <a:t>Gracias!!</a:t>
            </a:r>
            <a:endParaRPr lang="es-MX" sz="7200" dirty="0">
              <a:solidFill>
                <a:srgbClr val="FEFAC9"/>
              </a:solidFill>
              <a:effectLst/>
              <a:latin typeface="Century725 Cn BT" panose="02040506070705020204" pitchFamily="18" charset="0"/>
              <a:ea typeface="Droid Sans Fallback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31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4D9D4033-207B-413E-9000-05A3484A05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/>
          <a:stretch/>
        </p:blipFill>
        <p:spPr bwMode="auto">
          <a:xfrm>
            <a:off x="6096000" y="876812"/>
            <a:ext cx="6381994" cy="119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logo de wish png">
            <a:extLst>
              <a:ext uri="{FF2B5EF4-FFF2-40B4-BE49-F238E27FC236}">
                <a16:creationId xmlns:a16="http://schemas.microsoft.com/office/drawing/2014/main" id="{4E8B8C54-373B-4103-9C1A-BEB65A463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97589" y="5195338"/>
            <a:ext cx="52387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logo de amazon png">
            <a:extLst>
              <a:ext uri="{FF2B5EF4-FFF2-40B4-BE49-F238E27FC236}">
                <a16:creationId xmlns:a16="http://schemas.microsoft.com/office/drawing/2014/main" id="{6EB1ACC8-F0D5-47AF-9ECF-65FF60B0FA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80248" y="5775713"/>
            <a:ext cx="3262522" cy="122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mage result for shein logo png">
            <a:extLst>
              <a:ext uri="{FF2B5EF4-FFF2-40B4-BE49-F238E27FC236}">
                <a16:creationId xmlns:a16="http://schemas.microsoft.com/office/drawing/2014/main" id="{58F25D60-96F5-40D9-8802-6B7494113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63" y="1919469"/>
            <a:ext cx="11905673" cy="2531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99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5118C2D8-87EE-4458-94C0-0F0B4A6FC88C}"/>
              </a:ext>
            </a:extLst>
          </p:cNvPr>
          <p:cNvSpPr/>
          <p:nvPr/>
        </p:nvSpPr>
        <p:spPr>
          <a:xfrm>
            <a:off x="1190625" y="711964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s-MX" dirty="0">
                <a:solidFill>
                  <a:schemeClr val="tx1">
                    <a:lumMod val="95000"/>
                    <a:lumOff val="5000"/>
                  </a:schemeClr>
                </a:solidFill>
                <a:latin typeface="Century725 Cn BT" panose="02040506070705020204" pitchFamily="18" charset="0"/>
              </a:rPr>
              <a:t>SHEIN es una plataforma internacional de comercio online tipo B2C (negocio a consumidor). La empresa está principalmente enfocada a la ropa femenina, pero también ofrece artículos para hombre, ropa de niño, accesorios, zapatos, bolsos y otros artículos de moda. El mercado de SHEIN, abarca Europa, América, Australia y los países de Oriente Medio. La marca fue creada en Octubre de 2008, con el lema "todo el mundo tiene derecho a disfrutar de la belleza de la moda". Hasta la fecha, SHEIN llega a más de 220 países y regiones alrededor del mundo.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D7CBEEA-E3F5-42F5-BE93-512B83684CEE}"/>
              </a:ext>
            </a:extLst>
          </p:cNvPr>
          <p:cNvSpPr/>
          <p:nvPr/>
        </p:nvSpPr>
        <p:spPr>
          <a:xfrm>
            <a:off x="7353300" y="3459143"/>
            <a:ext cx="44196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dirty="0">
                <a:solidFill>
                  <a:schemeClr val="tx1">
                    <a:lumMod val="95000"/>
                    <a:lumOff val="5000"/>
                  </a:schemeClr>
                </a:solidFill>
                <a:latin typeface="Century725 Cn BT" panose="02040506070705020204" pitchFamily="18" charset="0"/>
              </a:rPr>
              <a:t>Ofrece las últimas tendencias para mujeres y jóvenes, a unos precios más que atractivos. SHEIN es fiel a la idea de que "todo el mundo tiene derecho a disfrutar de la belleza de la moda".</a:t>
            </a:r>
          </a:p>
          <a:p>
            <a:pPr algn="just"/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Century725 Cn BT" panose="02040506070705020204" pitchFamily="18" charset="0"/>
            </a:endParaRPr>
          </a:p>
          <a:p>
            <a:pPr algn="just"/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Century725 Cn BT" panose="02040506070705020204" pitchFamily="18" charset="0"/>
            </a:endParaRPr>
          </a:p>
          <a:p>
            <a:pPr algn="just"/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Century725 Cn BT" panose="02040506070705020204" pitchFamily="18" charset="0"/>
            </a:endParaRPr>
          </a:p>
          <a:p>
            <a:pPr algn="just"/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Century725 Cn BT" panose="02040506070705020204" pitchFamily="18" charset="0"/>
            </a:endParaRPr>
          </a:p>
          <a:p>
            <a:pPr algn="just"/>
            <a:r>
              <a:rPr lang="es-MX" dirty="0">
                <a:solidFill>
                  <a:schemeClr val="tx1">
                    <a:lumMod val="95000"/>
                    <a:lumOff val="5000"/>
                  </a:schemeClr>
                </a:solidFill>
                <a:latin typeface="Century725 Cn BT" panose="020405060707050202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https://www.shein.com.mx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Century725 Cn BT" panose="02040506070705020204" pitchFamily="18" charset="0"/>
            </a:endParaRPr>
          </a:p>
        </p:txBody>
      </p:sp>
      <p:pic>
        <p:nvPicPr>
          <p:cNvPr id="3074" name="Picture 2" descr="https://img.shein.com/images2/2018/11/29/15434606131933594897.jpg">
            <a:extLst>
              <a:ext uri="{FF2B5EF4-FFF2-40B4-BE49-F238E27FC236}">
                <a16:creationId xmlns:a16="http://schemas.microsoft.com/office/drawing/2014/main" id="{A5C9F2F4-8004-4900-B254-E81FDBB8D0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353300" y="282516"/>
            <a:ext cx="4762500" cy="286232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072DC97-9D91-4D96-A2C4-FD3181A314C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11" y="3429000"/>
            <a:ext cx="7281114" cy="25853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90549406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7ECB605-536D-43D1-9B14-28A81831BA7F}"/>
              </a:ext>
            </a:extLst>
          </p:cNvPr>
          <p:cNvSpPr/>
          <p:nvPr/>
        </p:nvSpPr>
        <p:spPr>
          <a:xfrm>
            <a:off x="5791200" y="460939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s-MX" dirty="0">
                <a:latin typeface="Century725 Cn BT" panose="02040506070705020204" pitchFamily="18" charset="0"/>
              </a:rPr>
              <a:t>Su primera tienda oficial se podía encontrar en AliExpress, un gigante entre los marketplaces en china en donde miles de vendedores ofrecen sus productos a precios competitivos. Ahora ha realizado su propio sitio web especialmente destinado a los consumidores mexicanos en la que no tendrás que convertir el cambio de moneda.</a:t>
            </a:r>
          </a:p>
          <a:p>
            <a:pPr algn="just"/>
            <a:endParaRPr lang="es-MX" dirty="0">
              <a:latin typeface="Century725 Cn BT" panose="02040506070705020204" pitchFamily="18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F31E003-86DF-485B-8D3D-7E66C1DEB4D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67282" y="2553372"/>
            <a:ext cx="7994240" cy="417872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4098" name="Picture 2" descr="Image result for aliexpress china logo">
            <a:extLst>
              <a:ext uri="{FF2B5EF4-FFF2-40B4-BE49-F238E27FC236}">
                <a16:creationId xmlns:a16="http://schemas.microsoft.com/office/drawing/2014/main" id="{8DFE2FB6-C15B-4621-BC7D-9F95A97BF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82988" y="273916"/>
            <a:ext cx="4124325" cy="194134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286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886B7DD-FA58-4428-8B53-DDF2497B7055}"/>
              </a:ext>
            </a:extLst>
          </p:cNvPr>
          <p:cNvSpPr txBox="1"/>
          <p:nvPr/>
        </p:nvSpPr>
        <p:spPr>
          <a:xfrm>
            <a:off x="1657350" y="149602"/>
            <a:ext cx="1027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latin typeface="Century725 Cn BT" panose="02040506070705020204" pitchFamily="18" charset="0"/>
              </a:rPr>
              <a:t>Secciones</a:t>
            </a:r>
          </a:p>
          <a:p>
            <a:endParaRPr lang="es-MX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401E998D-A9E7-4911-B1AF-3F7D719A10DF}"/>
              </a:ext>
            </a:extLst>
          </p:cNvPr>
          <p:cNvSpPr/>
          <p:nvPr/>
        </p:nvSpPr>
        <p:spPr>
          <a:xfrm>
            <a:off x="1657350" y="305966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MX" dirty="0">
                <a:latin typeface="Century725 Cn BT" panose="02040506070705020204" pitchFamily="18" charset="0"/>
              </a:rPr>
              <a:t>Información de cada sección 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388E624C-3C50-4EEB-8718-05DC72275BE1}"/>
              </a:ext>
            </a:extLst>
          </p:cNvPr>
          <p:cNvSpPr/>
          <p:nvPr/>
        </p:nvSpPr>
        <p:spPr>
          <a:xfrm>
            <a:off x="913937" y="559654"/>
            <a:ext cx="7390618" cy="174160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FD7922A-DBEF-45AF-AC19-924F586FF9E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8730" y="744058"/>
            <a:ext cx="7001031" cy="1310493"/>
          </a:xfrm>
          <a:prstGeom prst="rect">
            <a:avLst/>
          </a:prstGeom>
        </p:spPr>
      </p:pic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37ADF954-F1FD-4983-A18C-8FAE45C762B4}"/>
              </a:ext>
            </a:extLst>
          </p:cNvPr>
          <p:cNvSpPr/>
          <p:nvPr/>
        </p:nvSpPr>
        <p:spPr>
          <a:xfrm>
            <a:off x="913937" y="3779982"/>
            <a:ext cx="8285482" cy="261158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45F11EF9-E7F4-445E-B679-3B93311E44D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8730" y="3940173"/>
            <a:ext cx="7994983" cy="228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1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7707537F-7AC0-468C-A149-297156F92B9E}"/>
              </a:ext>
            </a:extLst>
          </p:cNvPr>
          <p:cNvSpPr txBox="1"/>
          <p:nvPr/>
        </p:nvSpPr>
        <p:spPr>
          <a:xfrm rot="16200000">
            <a:off x="-1518743" y="2126867"/>
            <a:ext cx="4414279" cy="10119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s-MX" sz="2800" dirty="0">
                <a:latin typeface="Century725 Cn BT" panose="02040506070705020204" pitchFamily="18" charset="0"/>
                <a:ea typeface="+mj-ea"/>
                <a:cs typeface="+mj-cs"/>
              </a:rPr>
              <a:t>Información</a:t>
            </a:r>
            <a:r>
              <a:rPr lang="en-US" sz="2800" dirty="0">
                <a:latin typeface="Century725 Cn BT" panose="02040506070705020204" pitchFamily="18" charset="0"/>
                <a:ea typeface="+mj-ea"/>
                <a:cs typeface="+mj-cs"/>
              </a:rPr>
              <a:t> </a:t>
            </a:r>
            <a:r>
              <a:rPr lang="en-US" sz="2800" dirty="0" err="1">
                <a:latin typeface="Century725 Cn BT" panose="02040506070705020204" pitchFamily="18" charset="0"/>
                <a:ea typeface="+mj-ea"/>
                <a:cs typeface="+mj-cs"/>
              </a:rPr>
              <a:t>sobre</a:t>
            </a:r>
            <a:r>
              <a:rPr lang="en-US" sz="2800" dirty="0">
                <a:latin typeface="Century725 Cn BT" panose="02040506070705020204" pitchFamily="18" charset="0"/>
                <a:ea typeface="+mj-ea"/>
                <a:cs typeface="+mj-cs"/>
              </a:rPr>
              <a:t> </a:t>
            </a:r>
            <a:r>
              <a:rPr lang="en-US" sz="2800" dirty="0" err="1">
                <a:latin typeface="Century725 Cn BT" panose="02040506070705020204" pitchFamily="18" charset="0"/>
                <a:ea typeface="+mj-ea"/>
                <a:cs typeface="+mj-cs"/>
              </a:rPr>
              <a:t>shein</a:t>
            </a:r>
            <a:endParaRPr lang="en-US" sz="2800" dirty="0">
              <a:latin typeface="Century725 Cn BT" panose="02040506070705020204" pitchFamily="18" charset="0"/>
              <a:ea typeface="+mj-ea"/>
              <a:cs typeface="+mj-cs"/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0F8A735D-CEE8-4426-BBF7-D15A991B7111}"/>
              </a:ext>
            </a:extLst>
          </p:cNvPr>
          <p:cNvSpPr/>
          <p:nvPr/>
        </p:nvSpPr>
        <p:spPr>
          <a:xfrm>
            <a:off x="1337187" y="306474"/>
            <a:ext cx="10353368" cy="174160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39" name="Imagen 38">
            <a:extLst>
              <a:ext uri="{FF2B5EF4-FFF2-40B4-BE49-F238E27FC236}">
                <a16:creationId xmlns:a16="http://schemas.microsoft.com/office/drawing/2014/main" id="{C3EC0418-0E9D-4EE4-A990-A8707B250F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05394" y="425685"/>
            <a:ext cx="9933748" cy="1503179"/>
          </a:xfrm>
          <a:prstGeom prst="rect">
            <a:avLst/>
          </a:prstGeom>
          <a:ln>
            <a:noFill/>
          </a:ln>
          <a:effectLst/>
        </p:spPr>
      </p:pic>
      <p:sp>
        <p:nvSpPr>
          <p:cNvPr id="41" name="Rectángulo: esquinas redondeadas 40">
            <a:extLst>
              <a:ext uri="{FF2B5EF4-FFF2-40B4-BE49-F238E27FC236}">
                <a16:creationId xmlns:a16="http://schemas.microsoft.com/office/drawing/2014/main" id="{9C0CA371-C5C6-40B9-A746-5F75F235CDE0}"/>
              </a:ext>
            </a:extLst>
          </p:cNvPr>
          <p:cNvSpPr/>
          <p:nvPr/>
        </p:nvSpPr>
        <p:spPr>
          <a:xfrm>
            <a:off x="2390692" y="2346025"/>
            <a:ext cx="9219417" cy="174160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43" name="Imagen 42">
            <a:extLst>
              <a:ext uri="{FF2B5EF4-FFF2-40B4-BE49-F238E27FC236}">
                <a16:creationId xmlns:a16="http://schemas.microsoft.com/office/drawing/2014/main" id="{ABB941AE-113B-41B3-AE20-9D3A48ADECC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96013" y="2441458"/>
            <a:ext cx="8808774" cy="1448438"/>
          </a:xfrm>
          <a:prstGeom prst="rect">
            <a:avLst/>
          </a:prstGeom>
        </p:spPr>
      </p:pic>
      <p:sp>
        <p:nvSpPr>
          <p:cNvPr id="49" name="Rectángulo: esquinas redondeadas 48">
            <a:extLst>
              <a:ext uri="{FF2B5EF4-FFF2-40B4-BE49-F238E27FC236}">
                <a16:creationId xmlns:a16="http://schemas.microsoft.com/office/drawing/2014/main" id="{0AE3D416-8293-41D1-8219-62B5930D8556}"/>
              </a:ext>
            </a:extLst>
          </p:cNvPr>
          <p:cNvSpPr/>
          <p:nvPr/>
        </p:nvSpPr>
        <p:spPr>
          <a:xfrm>
            <a:off x="6096000" y="4352538"/>
            <a:ext cx="5514108" cy="1741602"/>
          </a:xfrm>
          <a:prstGeom prst="roundRect">
            <a:avLst/>
          </a:prstGeom>
          <a:solidFill>
            <a:srgbClr val="FAFA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0" name="Imagen 49">
            <a:extLst>
              <a:ext uri="{FF2B5EF4-FFF2-40B4-BE49-F238E27FC236}">
                <a16:creationId xmlns:a16="http://schemas.microsoft.com/office/drawing/2014/main" id="{012D03C6-A32E-4F8C-B109-634BC65FC44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54015" y="4410574"/>
            <a:ext cx="5172960" cy="162553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969327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 descr="https://img.shein.com/images2/2018/11/28/15433954093500468519.jpg">
            <a:extLst>
              <a:ext uri="{FF2B5EF4-FFF2-40B4-BE49-F238E27FC236}">
                <a16:creationId xmlns:a16="http://schemas.microsoft.com/office/drawing/2014/main" id="{A07D1B59-52A2-45AB-B5F2-00699FFD04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264400" y="4194747"/>
            <a:ext cx="246848" cy="246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1028" name="Picture 4" descr="https://img.shein.com/images2/2018/11/28/15433954093500468519.jpg">
            <a:extLst>
              <a:ext uri="{FF2B5EF4-FFF2-40B4-BE49-F238E27FC236}">
                <a16:creationId xmlns:a16="http://schemas.microsoft.com/office/drawing/2014/main" id="{4E0D748C-115D-4864-BE9F-0A659FEB2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20800" y="2772122"/>
            <a:ext cx="9873925" cy="396499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16959D1-2696-49EF-9F04-1DD69DB80BCE}"/>
              </a:ext>
            </a:extLst>
          </p:cNvPr>
          <p:cNvSpPr txBox="1"/>
          <p:nvPr/>
        </p:nvSpPr>
        <p:spPr>
          <a:xfrm>
            <a:off x="5436204" y="249382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dirty="0">
                <a:latin typeface="Century725 Cn BT" panose="02040506070705020204" pitchFamily="18" charset="0"/>
              </a:rPr>
              <a:t>Ubicación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D48372AB-8170-41A1-BC64-B0CD82A9CD1B}"/>
              </a:ext>
            </a:extLst>
          </p:cNvPr>
          <p:cNvSpPr/>
          <p:nvPr/>
        </p:nvSpPr>
        <p:spPr>
          <a:xfrm>
            <a:off x="1486291" y="1062170"/>
            <a:ext cx="9219417" cy="1741602"/>
          </a:xfrm>
          <a:prstGeom prst="roundRect">
            <a:avLst/>
          </a:prstGeom>
          <a:solidFill>
            <a:srgbClr val="FAFA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1CD98C2-0426-4DF0-86D8-DCE21EF7B49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90253" y="1182256"/>
            <a:ext cx="8870403" cy="136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36187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32A7063-2EAA-402F-9643-BDB2FD17B12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1935" y="124240"/>
            <a:ext cx="7778239" cy="26527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FDE335C1-E7B9-4B44-A37E-DF27E3D095AA}"/>
              </a:ext>
            </a:extLst>
          </p:cNvPr>
          <p:cNvSpPr txBox="1"/>
          <p:nvPr/>
        </p:nvSpPr>
        <p:spPr>
          <a:xfrm>
            <a:off x="8691339" y="185582"/>
            <a:ext cx="3176246" cy="30001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cap="all" dirty="0">
                <a:solidFill>
                  <a:schemeClr val="tx2"/>
                </a:solidFill>
                <a:latin typeface="Century725 Cn BT" panose="02040506070705020204" pitchFamily="18" charset="0"/>
                <a:ea typeface="+mj-ea"/>
                <a:cs typeface="+mj-cs"/>
              </a:rPr>
              <a:t>A</a:t>
            </a:r>
            <a:r>
              <a:rPr lang="en-US" sz="4800" dirty="0">
                <a:solidFill>
                  <a:schemeClr val="tx2"/>
                </a:solidFill>
                <a:latin typeface="Century725 Cn BT" panose="02040506070705020204" pitchFamily="18" charset="0"/>
                <a:ea typeface="+mj-ea"/>
                <a:cs typeface="+mj-cs"/>
              </a:rPr>
              <a:t>viso</a:t>
            </a:r>
            <a:r>
              <a:rPr lang="en-US" sz="48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legal</a:t>
            </a:r>
          </a:p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endParaRPr lang="en-US" sz="4800" cap="all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D381B72B-E068-4948-A742-019F1F78B5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18782" y="3371303"/>
            <a:ext cx="5993804" cy="343936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2585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47E2F91C-90E6-45BA-B253-7AC79ACB49E4}"/>
              </a:ext>
            </a:extLst>
          </p:cNvPr>
          <p:cNvSpPr/>
          <p:nvPr/>
        </p:nvSpPr>
        <p:spPr>
          <a:xfrm rot="19669636">
            <a:off x="8633611" y="790713"/>
            <a:ext cx="1962886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entury725 Cn BT" panose="02040506070705020204" pitchFamily="18" charset="0"/>
              </a:rPr>
              <a:t>Como comprar</a:t>
            </a:r>
            <a:endParaRPr lang="es-MX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0D0E4EE-C9FE-4979-B513-14DDD7F8D9A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0" y="2752582"/>
            <a:ext cx="7786255" cy="2059709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1F4D4F3A-2939-4CA6-A4E4-6C9236FF8D1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22615" y="4920672"/>
            <a:ext cx="7786255" cy="183803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E948AD4-9516-4AB9-9326-D964EE52794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4937" y="-28516"/>
            <a:ext cx="5296628" cy="267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13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arco">
  <a:themeElements>
    <a:clrScheme name="Papel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Marco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rco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</Template>
  <TotalTime>393</TotalTime>
  <Words>277</Words>
  <Application>Microsoft Office PowerPoint</Application>
  <PresentationFormat>Panorámica</PresentationFormat>
  <Paragraphs>42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5" baseType="lpstr">
      <vt:lpstr>Adobe Fan Heiti Std B</vt:lpstr>
      <vt:lpstr>Adobe Ming Std L</vt:lpstr>
      <vt:lpstr>Calibri</vt:lpstr>
      <vt:lpstr>Century725 Cn BT</vt:lpstr>
      <vt:lpstr>Corbel</vt:lpstr>
      <vt:lpstr>Droid Sans Fallback</vt:lpstr>
      <vt:lpstr>Times New Roman</vt:lpstr>
      <vt:lpstr>Wingdings 2</vt:lpstr>
      <vt:lpstr>Marco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Stacy Cristel Sierra Huerta</dc:creator>
  <cp:lastModifiedBy>Stacy Cristel Sierra Huerta</cp:lastModifiedBy>
  <cp:revision>36</cp:revision>
  <dcterms:created xsi:type="dcterms:W3CDTF">2019-06-12T22:00:27Z</dcterms:created>
  <dcterms:modified xsi:type="dcterms:W3CDTF">2019-06-20T00:45:32Z</dcterms:modified>
</cp:coreProperties>
</file>